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1" r:id="rId4"/>
    <p:sldId id="282" r:id="rId5"/>
    <p:sldId id="283" r:id="rId6"/>
    <p:sldId id="284" r:id="rId7"/>
    <p:sldId id="288" r:id="rId8"/>
    <p:sldId id="287" r:id="rId9"/>
    <p:sldId id="285" r:id="rId10"/>
    <p:sldId id="289" r:id="rId11"/>
    <p:sldId id="286" r:id="rId12"/>
    <p:sldId id="291" r:id="rId13"/>
    <p:sldId id="293" r:id="rId14"/>
    <p:sldId id="295" r:id="rId15"/>
    <p:sldId id="296" r:id="rId16"/>
    <p:sldId id="29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63"/>
  </p:normalViewPr>
  <p:slideViewPr>
    <p:cSldViewPr snapToGrid="0">
      <p:cViewPr varScale="1">
        <p:scale>
          <a:sx n="117" d="100"/>
          <a:sy n="117" d="100"/>
        </p:scale>
        <p:origin x="1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11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83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44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24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0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60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76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83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17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2C5A5-C450-4064-A989-F83EAA5B2A3C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8BE6D-5AB9-4F1A-B16A-6353DB0AC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8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fi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E501-D4E3-4300-9AB3-27A31B941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50399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pt-PT" b="1" dirty="0">
                <a:solidFill>
                  <a:srgbClr val="C00000"/>
                </a:solidFill>
              </a:rPr>
              <a:t>Arqueologia </a:t>
            </a:r>
            <a:br>
              <a:rPr lang="pt-PT" b="1" dirty="0">
                <a:solidFill>
                  <a:srgbClr val="C00000"/>
                </a:solidFill>
              </a:rPr>
            </a:br>
            <a:r>
              <a:rPr lang="pt-PT" b="1" dirty="0">
                <a:solidFill>
                  <a:srgbClr val="C00000"/>
                </a:solidFill>
              </a:rPr>
              <a:t>Laboratorial</a:t>
            </a:r>
            <a:br>
              <a:rPr lang="en-GB" dirty="0"/>
            </a:b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B29FAE-5B13-4666-BC91-4C456F36D6ED}"/>
              </a:ext>
            </a:extLst>
          </p:cNvPr>
          <p:cNvSpPr txBox="1"/>
          <p:nvPr/>
        </p:nvSpPr>
        <p:spPr>
          <a:xfrm>
            <a:off x="21232" y="0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4" name="Picture 3" descr="A picture containing indoor, table, person, sitting&#10;&#10;Description automatically generated">
            <a:extLst>
              <a:ext uri="{FF2B5EF4-FFF2-40B4-BE49-F238E27FC236}">
                <a16:creationId xmlns:a16="http://schemas.microsoft.com/office/drawing/2014/main" id="{56E4EC7F-9DD3-4CF3-98FF-BCC91C95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2946113"/>
            <a:ext cx="3750129" cy="2503410"/>
          </a:xfrm>
          <a:prstGeom prst="rect">
            <a:avLst/>
          </a:prstGeom>
        </p:spPr>
      </p:pic>
      <p:pic>
        <p:nvPicPr>
          <p:cNvPr id="1026" name="Picture 2" descr="Universidade de Évora – Wikipédia, a enciclopédia livre">
            <a:extLst>
              <a:ext uri="{FF2B5EF4-FFF2-40B4-BE49-F238E27FC236}">
                <a16:creationId xmlns:a16="http://schemas.microsoft.com/office/drawing/2014/main" id="{2962F747-91F5-6347-93D9-A94D7D65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728" y="228043"/>
            <a:ext cx="886770" cy="91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1E0EB73A-0B18-5844-8A51-73E3C11F4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43" y="2946113"/>
            <a:ext cx="3319934" cy="25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5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Líticos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A pedra lascada</a:t>
            </a:r>
          </a:p>
          <a:p>
            <a:pPr lvl="1"/>
            <a:r>
              <a:rPr lang="pt-PT" sz="1600" dirty="0"/>
              <a:t>Remontagens</a:t>
            </a:r>
          </a:p>
          <a:p>
            <a:pPr lvl="3"/>
            <a:endParaRPr lang="pt-PT" sz="800" dirty="0"/>
          </a:p>
          <a:p>
            <a:pPr lvl="2"/>
            <a:endParaRPr lang="pt-PT" sz="10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5" name="Picture 4" descr="A picture containing animal, different, photo, group&#10;&#10;Description automatically generated">
            <a:extLst>
              <a:ext uri="{FF2B5EF4-FFF2-40B4-BE49-F238E27FC236}">
                <a16:creationId xmlns:a16="http://schemas.microsoft.com/office/drawing/2014/main" id="{D5A70C77-AF06-4EA0-B06D-F4608B316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3265"/>
            <a:ext cx="3508052" cy="3066521"/>
          </a:xfrm>
          <a:prstGeom prst="rect">
            <a:avLst/>
          </a:prstGeom>
        </p:spPr>
      </p:pic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E49B2CE6-0BC0-4383-A273-A37383FB3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99" y="3081881"/>
            <a:ext cx="2939803" cy="22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5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Líticos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A pedra lascada</a:t>
            </a:r>
          </a:p>
          <a:p>
            <a:pPr lvl="1"/>
            <a:r>
              <a:rPr lang="pt-PT" sz="1600" dirty="0"/>
              <a:t>Funcionalidade</a:t>
            </a:r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8518132F-C254-419D-AD71-DEF1D9928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9" y="3598334"/>
            <a:ext cx="3595835" cy="232516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0150C0D-7C9D-44B3-9FFE-7708A8379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-14" r="-9" b="-14"/>
          <a:stretch>
            <a:fillRect/>
          </a:stretch>
        </p:blipFill>
        <p:spPr bwMode="auto">
          <a:xfrm>
            <a:off x="729859" y="3293532"/>
            <a:ext cx="3878804" cy="2745539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 picture containing indoor, table, microscope, object&#10;&#10;Description automatically generated">
            <a:extLst>
              <a:ext uri="{FF2B5EF4-FFF2-40B4-BE49-F238E27FC236}">
                <a16:creationId xmlns:a16="http://schemas.microsoft.com/office/drawing/2014/main" id="{65BBC409-8821-47F8-B855-11AF557A5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9" y="1972999"/>
            <a:ext cx="2336801" cy="15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Tabela de conteúdos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560483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/>
              <a:t>2. Bases de dados em Arqueologia</a:t>
            </a:r>
          </a:p>
          <a:p>
            <a:pPr marL="0" indent="0">
              <a:buNone/>
            </a:pPr>
            <a:endParaRPr lang="pt-PT" dirty="0"/>
          </a:p>
          <a:p>
            <a:pPr lvl="1"/>
            <a:r>
              <a:rPr lang="pt-BR" dirty="0"/>
              <a:t>Porquê?</a:t>
            </a:r>
          </a:p>
          <a:p>
            <a:pPr lvl="1"/>
            <a:r>
              <a:rPr lang="pt-BR" dirty="0"/>
              <a:t>Atributos</a:t>
            </a:r>
          </a:p>
          <a:p>
            <a:pPr lvl="1"/>
            <a:r>
              <a:rPr lang="pt-BR" dirty="0"/>
              <a:t>Categorias</a:t>
            </a:r>
          </a:p>
          <a:p>
            <a:pPr lvl="1"/>
            <a:r>
              <a:rPr lang="pt-BR" dirty="0"/>
              <a:t>Variáveis</a:t>
            </a:r>
          </a:p>
          <a:p>
            <a:pPr lvl="1"/>
            <a:r>
              <a:rPr lang="pt-BR" dirty="0"/>
              <a:t>Como?</a:t>
            </a:r>
          </a:p>
          <a:p>
            <a:pPr lvl="1"/>
            <a:r>
              <a:rPr lang="pt-BR" dirty="0"/>
              <a:t>Análise de dados</a:t>
            </a:r>
          </a:p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EC9609-CF46-BE4D-BD1E-76E1DCC1E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78"/>
          <a:stretch/>
        </p:blipFill>
        <p:spPr>
          <a:xfrm>
            <a:off x="6276219" y="2524028"/>
            <a:ext cx="2791581" cy="31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Bases de dados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Bases de dados em arqueologia</a:t>
            </a:r>
          </a:p>
          <a:p>
            <a:pPr lvl="1"/>
            <a:r>
              <a:rPr lang="pt-PT" sz="1800" dirty="0"/>
              <a:t>Porquê</a:t>
            </a:r>
          </a:p>
          <a:p>
            <a:pPr lvl="1"/>
            <a:r>
              <a:rPr lang="pt-PT" sz="1800" dirty="0"/>
              <a:t>Para quê?</a:t>
            </a:r>
          </a:p>
          <a:p>
            <a:pPr lvl="2"/>
            <a:endParaRPr lang="pt-PT" sz="10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9106660-AC1C-4D4A-AEF0-EA9D62C15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31" t="22181" r="3857" b="23168"/>
          <a:stretch/>
        </p:blipFill>
        <p:spPr>
          <a:xfrm>
            <a:off x="4572000" y="3135085"/>
            <a:ext cx="3604076" cy="2513392"/>
          </a:xfrm>
          <a:prstGeom prst="rect">
            <a:avLst/>
          </a:prstGeom>
        </p:spPr>
      </p:pic>
      <p:pic>
        <p:nvPicPr>
          <p:cNvPr id="8" name="Picture 7" descr="A picture containing clock, drawing, sign&#10;&#10;Description automatically generated">
            <a:extLst>
              <a:ext uri="{FF2B5EF4-FFF2-40B4-BE49-F238E27FC236}">
                <a16:creationId xmlns:a16="http://schemas.microsoft.com/office/drawing/2014/main" id="{1A98F339-58F3-EA46-B8F6-F9B55449F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3" y="3254829"/>
            <a:ext cx="3298535" cy="21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5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Bases de dados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Bases de dados em arqueologia</a:t>
            </a:r>
            <a:endParaRPr lang="pt-PT" sz="800" dirty="0"/>
          </a:p>
          <a:p>
            <a:pPr lvl="2"/>
            <a:endParaRPr lang="pt-PT" sz="10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F9670-0EBB-8848-B671-0871AD2D6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28" y="2383971"/>
            <a:ext cx="5054600" cy="3657600"/>
          </a:xfrm>
          <a:prstGeom prst="rect">
            <a:avLst/>
          </a:prstGeom>
        </p:spPr>
      </p:pic>
      <p:pic>
        <p:nvPicPr>
          <p:cNvPr id="7" name="Picture 6" descr="A hand holding a fish&#10;&#10;Description automatically generated">
            <a:extLst>
              <a:ext uri="{FF2B5EF4-FFF2-40B4-BE49-F238E27FC236}">
                <a16:creationId xmlns:a16="http://schemas.microsoft.com/office/drawing/2014/main" id="{AFF9C5B5-D57F-2244-ADBD-B3F6E245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28" y="2701471"/>
            <a:ext cx="1968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0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Bases de dados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Bases de dados em arqueologia</a:t>
            </a:r>
            <a:endParaRPr lang="pt-PT" sz="800" dirty="0"/>
          </a:p>
          <a:p>
            <a:pPr lvl="2"/>
            <a:endParaRPr lang="pt-PT" sz="10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1EAC3-30E0-0845-87CC-50A047A6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1924844"/>
            <a:ext cx="2679700" cy="415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656E2-20B7-AD48-9B84-61EBEFAC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2921907"/>
            <a:ext cx="2425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9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Bases de dados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Bases de dados em arqueologia</a:t>
            </a:r>
            <a:endParaRPr lang="pt-PT" sz="800" dirty="0"/>
          </a:p>
          <a:p>
            <a:pPr lvl="2"/>
            <a:endParaRPr lang="pt-PT" sz="10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4F869C-53A9-7642-9CEF-D21E31D10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569030"/>
            <a:ext cx="4437965" cy="2871624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08E952F-1113-194C-B6F8-1FBC90B04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76" y="2242458"/>
            <a:ext cx="2982496" cy="3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2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Tabela de conteúdos gerais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dirty="0"/>
              <a:t>Materiais líticos e faunas</a:t>
            </a:r>
          </a:p>
          <a:p>
            <a:pPr marL="514350" indent="-514350">
              <a:buFont typeface="+mj-lt"/>
              <a:buAutoNum type="arabicPeriod"/>
            </a:pPr>
            <a:r>
              <a:rPr lang="pt-PT" dirty="0"/>
              <a:t>Bases de dados em Arqueologia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279BA-4BBC-0A4A-AD87-195093A2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797" y="2050847"/>
            <a:ext cx="1709753" cy="39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9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Líticos (pedra lascada)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Materiais inorgânicos </a:t>
            </a:r>
            <a:r>
              <a:rPr lang="pt-PT" sz="1400" i="1" dirty="0" err="1"/>
              <a:t>vs</a:t>
            </a:r>
            <a:r>
              <a:rPr lang="pt-PT" sz="1800" dirty="0"/>
              <a:t> materiais orgânicos</a:t>
            </a:r>
          </a:p>
          <a:p>
            <a:r>
              <a:rPr lang="en-GB" sz="1800" dirty="0" err="1"/>
              <a:t>Análise</a:t>
            </a:r>
            <a:r>
              <a:rPr lang="en-GB" sz="1800" dirty="0"/>
              <a:t> dos </a:t>
            </a:r>
            <a:r>
              <a:rPr lang="en-GB" sz="1800" dirty="0" err="1"/>
              <a:t>materiais</a:t>
            </a:r>
            <a:r>
              <a:rPr lang="en-GB" sz="1800" dirty="0"/>
              <a:t> visa </a:t>
            </a:r>
            <a:r>
              <a:rPr lang="en-GB" sz="1800" dirty="0" err="1"/>
              <a:t>reconstruir</a:t>
            </a:r>
            <a:r>
              <a:rPr lang="en-GB" sz="1800" dirty="0"/>
              <a:t> o </a:t>
            </a:r>
            <a:r>
              <a:rPr lang="en-GB" sz="1800" dirty="0" err="1"/>
              <a:t>comportamento</a:t>
            </a:r>
            <a:r>
              <a:rPr lang="en-GB" sz="1800" dirty="0"/>
              <a:t> </a:t>
            </a:r>
            <a:r>
              <a:rPr lang="en-GB" sz="1800" dirty="0" err="1"/>
              <a:t>humano</a:t>
            </a:r>
            <a:endParaRPr lang="en-GB" sz="1800" dirty="0"/>
          </a:p>
          <a:p>
            <a:r>
              <a:rPr lang="en-GB" sz="1800" dirty="0" err="1"/>
              <a:t>Metodologia</a:t>
            </a:r>
            <a:r>
              <a:rPr lang="en-GB" sz="1800" dirty="0"/>
              <a:t> e </a:t>
            </a:r>
            <a:r>
              <a:rPr lang="en-GB" sz="1800" dirty="0" err="1"/>
              <a:t>objectivos</a:t>
            </a:r>
            <a:endParaRPr lang="en-GB" sz="1800" dirty="0"/>
          </a:p>
          <a:p>
            <a:r>
              <a:rPr lang="en-GB" sz="1800" dirty="0" err="1"/>
              <a:t>Pergunta</a:t>
            </a:r>
            <a:r>
              <a:rPr lang="en-GB" sz="1800" dirty="0"/>
              <a:t> de </a:t>
            </a:r>
            <a:r>
              <a:rPr lang="en-GB" sz="1800" dirty="0" err="1"/>
              <a:t>investigação</a:t>
            </a:r>
            <a:endParaRPr lang="en-GB" sz="1800" dirty="0"/>
          </a:p>
          <a:p>
            <a:r>
              <a:rPr lang="en-GB" sz="1800" dirty="0" err="1"/>
              <a:t>Publicação</a:t>
            </a: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4" name="Picture 3" descr="A picture containing indoor, table, sitting, game&#10;&#10;Description automatically generated">
            <a:extLst>
              <a:ext uri="{FF2B5EF4-FFF2-40B4-BE49-F238E27FC236}">
                <a16:creationId xmlns:a16="http://schemas.microsoft.com/office/drawing/2014/main" id="{8E207DF9-3B87-466A-91E7-8FCECC19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80" y="4631267"/>
            <a:ext cx="1902612" cy="1357786"/>
          </a:xfrm>
          <a:prstGeom prst="rect">
            <a:avLst/>
          </a:prstGeom>
        </p:spPr>
      </p:pic>
      <p:pic>
        <p:nvPicPr>
          <p:cNvPr id="10" name="Picture 9" descr="A picture containing piece, cake, table, holding&#10;&#10;Description automatically generated">
            <a:extLst>
              <a:ext uri="{FF2B5EF4-FFF2-40B4-BE49-F238E27FC236}">
                <a16:creationId xmlns:a16="http://schemas.microsoft.com/office/drawing/2014/main" id="{A98F7A67-BC70-4EED-B096-13E8728E3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05" y="4140200"/>
            <a:ext cx="1225775" cy="1848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813E0-F319-45C3-A158-284DA30C13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5" r="11713" b="15551"/>
          <a:stretch/>
        </p:blipFill>
        <p:spPr>
          <a:xfrm>
            <a:off x="3201170" y="4543965"/>
            <a:ext cx="1902612" cy="1474739"/>
          </a:xfrm>
          <a:prstGeom prst="rect">
            <a:avLst/>
          </a:prstGeom>
        </p:spPr>
      </p:pic>
      <p:pic>
        <p:nvPicPr>
          <p:cNvPr id="14" name="Picture 13" descr="A picture containing animal&#10;&#10;Description automatically generated">
            <a:extLst>
              <a:ext uri="{FF2B5EF4-FFF2-40B4-BE49-F238E27FC236}">
                <a16:creationId xmlns:a16="http://schemas.microsoft.com/office/drawing/2014/main" id="{1CB0CAD9-ED2E-4DD5-B690-AAE975F11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8229" y="3976219"/>
            <a:ext cx="2851942" cy="1135495"/>
          </a:xfrm>
          <a:prstGeom prst="rect">
            <a:avLst/>
          </a:prstGeom>
        </p:spPr>
      </p:pic>
      <p:pic>
        <p:nvPicPr>
          <p:cNvPr id="16" name="Picture 15" descr="A picture containing different, front, sitting, white&#10;&#10;Description automatically generated">
            <a:extLst>
              <a:ext uri="{FF2B5EF4-FFF2-40B4-BE49-F238E27FC236}">
                <a16:creationId xmlns:a16="http://schemas.microsoft.com/office/drawing/2014/main" id="{B0DD58BA-EAD0-475A-AA9A-CF375AB2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2" t="16578" r="50067" b="20954"/>
          <a:stretch/>
        </p:blipFill>
        <p:spPr>
          <a:xfrm>
            <a:off x="7317505" y="2081935"/>
            <a:ext cx="903775" cy="19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Líticos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Conceito de tipo, Unidade básica de classificação em arqueologia</a:t>
            </a:r>
          </a:p>
          <a:p>
            <a:pPr lvl="1"/>
            <a:r>
              <a:rPr lang="pt-PT" sz="1600" dirty="0"/>
              <a:t>Conceito de fóssil </a:t>
            </a:r>
            <a:r>
              <a:rPr lang="pt-PT" sz="1600" dirty="0" err="1"/>
              <a:t>director</a:t>
            </a:r>
            <a:r>
              <a:rPr lang="pt-PT" sz="1600" dirty="0"/>
              <a:t> (</a:t>
            </a:r>
            <a:r>
              <a:rPr lang="fr-FR" sz="1600" i="1" dirty="0"/>
              <a:t>“</a:t>
            </a:r>
            <a:r>
              <a:rPr lang="fr-FR" sz="1600" i="1" dirty="0" err="1"/>
              <a:t>fossille</a:t>
            </a:r>
            <a:r>
              <a:rPr lang="fr-FR" sz="1600" i="1" dirty="0"/>
              <a:t> directeur”</a:t>
            </a:r>
            <a:r>
              <a:rPr lang="pt-PT" sz="1600" dirty="0"/>
              <a:t>)</a:t>
            </a:r>
          </a:p>
          <a:p>
            <a:r>
              <a:rPr lang="pt-PT" sz="1800" dirty="0"/>
              <a:t>Categorias analíticas</a:t>
            </a:r>
          </a:p>
          <a:p>
            <a:pPr lvl="1"/>
            <a:r>
              <a:rPr lang="pt-PT" sz="1600" dirty="0"/>
              <a:t>Morfologia</a:t>
            </a:r>
          </a:p>
          <a:p>
            <a:pPr lvl="1"/>
            <a:r>
              <a:rPr lang="pt-PT" sz="1600" dirty="0"/>
              <a:t>Descrição</a:t>
            </a:r>
          </a:p>
          <a:p>
            <a:pPr lvl="1"/>
            <a:r>
              <a:rPr lang="pt-PT" sz="1600" dirty="0"/>
              <a:t>Funcionalidade</a:t>
            </a:r>
          </a:p>
          <a:p>
            <a:pPr lvl="1"/>
            <a:r>
              <a:rPr lang="pt-PT" sz="1600" dirty="0"/>
              <a:t>Cronologia</a:t>
            </a:r>
          </a:p>
          <a:p>
            <a:r>
              <a:rPr lang="pt-PT" sz="1800" dirty="0"/>
              <a:t>Análise de dados (estatística)</a:t>
            </a:r>
          </a:p>
          <a:p>
            <a:r>
              <a:rPr lang="pt-PT" sz="1800" dirty="0"/>
              <a:t>Cadeias operatórias</a:t>
            </a:r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5" name="Picture 4" descr="A picture containing sitting, bear, laying&#10;&#10;Description automatically generated">
            <a:extLst>
              <a:ext uri="{FF2B5EF4-FFF2-40B4-BE49-F238E27FC236}">
                <a16:creationId xmlns:a16="http://schemas.microsoft.com/office/drawing/2014/main" id="{7D8B82F7-ADEE-4CC3-A04F-53E36B120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2" y="2460845"/>
            <a:ext cx="2701422" cy="35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3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Líticos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A pedra lascada</a:t>
            </a:r>
          </a:p>
          <a:p>
            <a:pPr lvl="1"/>
            <a:r>
              <a:rPr lang="pt-PT" sz="1600" dirty="0"/>
              <a:t>Tecnologia</a:t>
            </a:r>
          </a:p>
          <a:p>
            <a:pPr lvl="1"/>
            <a:r>
              <a:rPr lang="pt-PT" sz="1600" dirty="0"/>
              <a:t>Tipologia</a:t>
            </a:r>
          </a:p>
          <a:p>
            <a:pPr lvl="1"/>
            <a:r>
              <a:rPr lang="pt-PT" sz="1600" dirty="0"/>
              <a:t>Funcionalidade</a:t>
            </a:r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5" name="Picture 4" descr="A picture containing clock, drawing, sign&#10;&#10;Description automatically generated">
            <a:extLst>
              <a:ext uri="{FF2B5EF4-FFF2-40B4-BE49-F238E27FC236}">
                <a16:creationId xmlns:a16="http://schemas.microsoft.com/office/drawing/2014/main" id="{7103F74C-6328-46E2-A18D-849E1B2A5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972711"/>
            <a:ext cx="4622800" cy="2998842"/>
          </a:xfrm>
          <a:prstGeom prst="rect">
            <a:avLst/>
          </a:prstGeom>
        </p:spPr>
      </p:pic>
      <p:pic>
        <p:nvPicPr>
          <p:cNvPr id="7" name="Picture 6" descr="A picture containing building, made, sitting, large&#10;&#10;Description automatically generated">
            <a:extLst>
              <a:ext uri="{FF2B5EF4-FFF2-40B4-BE49-F238E27FC236}">
                <a16:creationId xmlns:a16="http://schemas.microsoft.com/office/drawing/2014/main" id="{25B1E8B3-1688-8E46-A9D1-7C269127B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9" y="3276597"/>
            <a:ext cx="2331692" cy="25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5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Líticos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A pedra lascada</a:t>
            </a:r>
          </a:p>
          <a:p>
            <a:pPr lvl="1"/>
            <a:r>
              <a:rPr lang="pt-PT" sz="1600" dirty="0"/>
              <a:t>Tecnologia</a:t>
            </a:r>
          </a:p>
          <a:p>
            <a:pPr lvl="2"/>
            <a:r>
              <a:rPr lang="pt-PT" sz="1600" dirty="0"/>
              <a:t>Nomenclatura dos produtos de talhe</a:t>
            </a:r>
          </a:p>
          <a:p>
            <a:pPr lvl="2"/>
            <a:endParaRPr lang="pt-PT" sz="10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CA7E09A-21EE-4F86-B569-FA239335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5" t="22181" r="3857" b="23168"/>
          <a:stretch/>
        </p:blipFill>
        <p:spPr>
          <a:xfrm>
            <a:off x="1401233" y="3098799"/>
            <a:ext cx="6341533" cy="28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5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Líticos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A pedra lascada</a:t>
            </a:r>
          </a:p>
          <a:p>
            <a:pPr lvl="1"/>
            <a:r>
              <a:rPr lang="pt-PT" sz="1600" dirty="0"/>
              <a:t>Tecnologia</a:t>
            </a:r>
          </a:p>
          <a:p>
            <a:pPr lvl="2"/>
            <a:r>
              <a:rPr lang="pt-PT" sz="1600" dirty="0"/>
              <a:t>Morfometria</a:t>
            </a:r>
          </a:p>
          <a:p>
            <a:pPr lvl="2"/>
            <a:endParaRPr lang="pt-PT" sz="10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C14658-CBA0-452F-A1DC-1E81B832C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" t="8519" r="5309" b="5556"/>
          <a:stretch/>
        </p:blipFill>
        <p:spPr>
          <a:xfrm>
            <a:off x="965200" y="3429000"/>
            <a:ext cx="3395133" cy="2458058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BA9BF1C-7087-4EF8-A644-7D1151298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5" t="13292" r="27532" b="9342"/>
          <a:stretch/>
        </p:blipFill>
        <p:spPr>
          <a:xfrm>
            <a:off x="5168198" y="3330124"/>
            <a:ext cx="2350202" cy="255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Líticos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A pedra lascada</a:t>
            </a:r>
          </a:p>
          <a:p>
            <a:pPr lvl="1"/>
            <a:r>
              <a:rPr lang="pt-PT" sz="1600" dirty="0"/>
              <a:t>Tecnologia</a:t>
            </a:r>
          </a:p>
          <a:p>
            <a:pPr lvl="2"/>
            <a:r>
              <a:rPr lang="pt-PT" sz="1600" dirty="0"/>
              <a:t>Matéria-prima</a:t>
            </a:r>
          </a:p>
          <a:p>
            <a:pPr lvl="2"/>
            <a:r>
              <a:rPr lang="pt-PT" sz="1600" dirty="0"/>
              <a:t>Núcleo</a:t>
            </a:r>
          </a:p>
          <a:p>
            <a:pPr lvl="2"/>
            <a:r>
              <a:rPr lang="pt-PT" sz="1600" dirty="0"/>
              <a:t>Produtos de </a:t>
            </a:r>
            <a:r>
              <a:rPr lang="pt-PT" sz="1600" dirty="0" err="1"/>
              <a:t>debitagem</a:t>
            </a:r>
            <a:r>
              <a:rPr lang="pt-PT" sz="1600" dirty="0"/>
              <a:t> (suportes)</a:t>
            </a:r>
          </a:p>
          <a:p>
            <a:pPr lvl="3"/>
            <a:r>
              <a:rPr lang="pt-PT" sz="1400" dirty="0"/>
              <a:t>Lascas</a:t>
            </a:r>
          </a:p>
          <a:p>
            <a:pPr lvl="3"/>
            <a:r>
              <a:rPr lang="pt-PT" sz="1400" dirty="0"/>
              <a:t>Lâminas</a:t>
            </a:r>
          </a:p>
          <a:p>
            <a:pPr lvl="3"/>
            <a:r>
              <a:rPr lang="pt-PT" sz="1400" dirty="0"/>
              <a:t>Lamelas</a:t>
            </a:r>
          </a:p>
          <a:p>
            <a:pPr lvl="3"/>
            <a:r>
              <a:rPr lang="pt-PT" sz="1400" dirty="0"/>
              <a:t>Esquírolas</a:t>
            </a:r>
          </a:p>
          <a:p>
            <a:pPr lvl="3"/>
            <a:r>
              <a:rPr lang="pt-PT" sz="1400" dirty="0"/>
              <a:t>Fragmentos</a:t>
            </a:r>
          </a:p>
          <a:p>
            <a:pPr lvl="2"/>
            <a:r>
              <a:rPr lang="pt-PT" sz="1600" dirty="0"/>
              <a:t>Utensílios retocados</a:t>
            </a:r>
          </a:p>
          <a:p>
            <a:pPr lvl="3"/>
            <a:endParaRPr lang="pt-PT" sz="800" dirty="0"/>
          </a:p>
          <a:p>
            <a:pPr lvl="2"/>
            <a:endParaRPr lang="pt-PT" sz="10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136CE5F6-C0E6-469F-B788-D1758C90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7" y="4572623"/>
            <a:ext cx="3818467" cy="1471336"/>
          </a:xfrm>
          <a:prstGeom prst="rect">
            <a:avLst/>
          </a:prstGeom>
        </p:spPr>
      </p:pic>
      <p:pic>
        <p:nvPicPr>
          <p:cNvPr id="8" name="Picture 7" descr="A close up of a hand&#10;&#10;Description automatically generated">
            <a:extLst>
              <a:ext uri="{FF2B5EF4-FFF2-40B4-BE49-F238E27FC236}">
                <a16:creationId xmlns:a16="http://schemas.microsoft.com/office/drawing/2014/main" id="{38705FFB-1FCC-4EDD-B393-54233C4D0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2" y="4958484"/>
            <a:ext cx="3344333" cy="1085475"/>
          </a:xfrm>
          <a:prstGeom prst="rect">
            <a:avLst/>
          </a:prstGeom>
        </p:spPr>
      </p:pic>
      <p:pic>
        <p:nvPicPr>
          <p:cNvPr id="12" name="Picture 11" descr="A picture containing table, living, food, building&#10;&#10;Description automatically generated">
            <a:extLst>
              <a:ext uri="{FF2B5EF4-FFF2-40B4-BE49-F238E27FC236}">
                <a16:creationId xmlns:a16="http://schemas.microsoft.com/office/drawing/2014/main" id="{BDE32A58-7707-4848-8AB1-CC3493B2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34" y="2133600"/>
            <a:ext cx="2895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9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26-41AD-44E5-854D-3E87C775D5F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r>
              <a:rPr lang="pt-PT" b="1" dirty="0">
                <a:solidFill>
                  <a:srgbClr val="C00000"/>
                </a:solidFill>
              </a:rPr>
              <a:t>Líticos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AA74-870C-4E6C-8786-EBF4517F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/>
          </a:bodyPr>
          <a:lstStyle/>
          <a:p>
            <a:r>
              <a:rPr lang="pt-PT" sz="1800" dirty="0"/>
              <a:t>A pedra lascada</a:t>
            </a:r>
          </a:p>
          <a:p>
            <a:pPr lvl="1"/>
            <a:r>
              <a:rPr lang="pt-PT" sz="1600" dirty="0"/>
              <a:t>Tipologia, utensílios retocados</a:t>
            </a:r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0B799-56AB-4624-BBE7-DD26F708E23F}"/>
              </a:ext>
            </a:extLst>
          </p:cNvPr>
          <p:cNvSpPr txBox="1"/>
          <p:nvPr/>
        </p:nvSpPr>
        <p:spPr>
          <a:xfrm>
            <a:off x="0" y="6401913"/>
            <a:ext cx="333156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88" b="1" i="1" dirty="0"/>
              <a:t>UC “Arqueologia laboratorial. HIS12031L”. </a:t>
            </a:r>
            <a:r>
              <a:rPr lang="pt-PT" sz="788" i="1" dirty="0"/>
              <a:t>Universidade de Évora.</a:t>
            </a:r>
          </a:p>
          <a:p>
            <a:r>
              <a:rPr lang="pt-PT" sz="788" i="1" dirty="0"/>
              <a:t>Material de apoio.</a:t>
            </a:r>
          </a:p>
          <a:p>
            <a:r>
              <a:rPr lang="pt-PT" sz="788" i="1" dirty="0"/>
              <a:t>João Marreiros. jmfmarreiros@uevora.pt</a:t>
            </a:r>
          </a:p>
        </p:txBody>
      </p:sp>
      <p:pic>
        <p:nvPicPr>
          <p:cNvPr id="5" name="Picture 4" descr="A picture containing dish&#10;&#10;Description automatically generated">
            <a:extLst>
              <a:ext uri="{FF2B5EF4-FFF2-40B4-BE49-F238E27FC236}">
                <a16:creationId xmlns:a16="http://schemas.microsoft.com/office/drawing/2014/main" id="{09F1E4D8-B086-43ED-BCEA-6245D4AF9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02" y="2046608"/>
            <a:ext cx="2885799" cy="1382391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F50A955-75CC-41CA-8666-AB1D9D346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5" y="2556424"/>
            <a:ext cx="2572427" cy="3497303"/>
          </a:xfrm>
          <a:prstGeom prst="rect">
            <a:avLst/>
          </a:prstGeom>
        </p:spPr>
      </p:pic>
      <p:pic>
        <p:nvPicPr>
          <p:cNvPr id="10" name="Picture 9" descr="A hand holding a piece of wood&#10;&#10;Description automatically generated">
            <a:extLst>
              <a:ext uri="{FF2B5EF4-FFF2-40B4-BE49-F238E27FC236}">
                <a16:creationId xmlns:a16="http://schemas.microsoft.com/office/drawing/2014/main" id="{30A5BD2F-0B94-4B2B-B1CD-A8EB2C992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37" y="373141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487</TotalTime>
  <Words>562</Words>
  <Application>Microsoft Macintosh PowerPoint</Application>
  <PresentationFormat>On-screen Show (4:3)</PresentationFormat>
  <Paragraphs>156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Arqueologia  Laboratorial </vt:lpstr>
      <vt:lpstr>Tabela de conteúdos gerais</vt:lpstr>
      <vt:lpstr>Líticos (pedra lascada)</vt:lpstr>
      <vt:lpstr>Líticos</vt:lpstr>
      <vt:lpstr>Líticos</vt:lpstr>
      <vt:lpstr>Líticos</vt:lpstr>
      <vt:lpstr>Líticos</vt:lpstr>
      <vt:lpstr>Líticos</vt:lpstr>
      <vt:lpstr>Líticos</vt:lpstr>
      <vt:lpstr>Líticos</vt:lpstr>
      <vt:lpstr>Líticos</vt:lpstr>
      <vt:lpstr>Tabela de conteúdos</vt:lpstr>
      <vt:lpstr>Bases de dados</vt:lpstr>
      <vt:lpstr>Bases de dados</vt:lpstr>
      <vt:lpstr>Bases de dados</vt:lpstr>
      <vt:lpstr>Bases de dados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Joao Marreiros</dc:creator>
  <cp:lastModifiedBy>João Manuel Figueiras Marreiros</cp:lastModifiedBy>
  <cp:revision>78</cp:revision>
  <dcterms:created xsi:type="dcterms:W3CDTF">2020-06-29T11:58:28Z</dcterms:created>
  <dcterms:modified xsi:type="dcterms:W3CDTF">2020-10-20T09:48:42Z</dcterms:modified>
</cp:coreProperties>
</file>